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6"/>
  </p:notesMasterIdLst>
  <p:sldIdLst>
    <p:sldId id="256" r:id="rId2"/>
    <p:sldId id="276" r:id="rId3"/>
    <p:sldId id="277" r:id="rId4"/>
    <p:sldId id="282" r:id="rId5"/>
    <p:sldId id="296" r:id="rId6"/>
    <p:sldId id="297" r:id="rId7"/>
    <p:sldId id="298" r:id="rId8"/>
    <p:sldId id="283" r:id="rId9"/>
    <p:sldId id="279" r:id="rId10"/>
    <p:sldId id="280" r:id="rId11"/>
    <p:sldId id="275" r:id="rId12"/>
    <p:sldId id="294" r:id="rId13"/>
    <p:sldId id="287" r:id="rId14"/>
    <p:sldId id="288" r:id="rId15"/>
    <p:sldId id="295" r:id="rId16"/>
    <p:sldId id="290" r:id="rId17"/>
    <p:sldId id="291" r:id="rId18"/>
    <p:sldId id="299" r:id="rId19"/>
    <p:sldId id="292" r:id="rId20"/>
    <p:sldId id="300" r:id="rId21"/>
    <p:sldId id="293" r:id="rId22"/>
    <p:sldId id="284" r:id="rId23"/>
    <p:sldId id="258" r:id="rId24"/>
    <p:sldId id="301" r:id="rId25"/>
    <p:sldId id="307" r:id="rId26"/>
    <p:sldId id="305" r:id="rId27"/>
    <p:sldId id="306" r:id="rId28"/>
    <p:sldId id="262" r:id="rId29"/>
    <p:sldId id="264" r:id="rId30"/>
    <p:sldId id="265" r:id="rId31"/>
    <p:sldId id="267" r:id="rId32"/>
    <p:sldId id="268" r:id="rId33"/>
    <p:sldId id="269" r:id="rId34"/>
    <p:sldId id="308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1B"/>
    <a:srgbClr val="008000"/>
    <a:srgbClr val="996633"/>
    <a:srgbClr val="0033CC"/>
    <a:srgbClr val="DA2AD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3664" autoAdjust="0"/>
  </p:normalViewPr>
  <p:slideViewPr>
    <p:cSldViewPr snapToGrid="0" showGuides="1">
      <p:cViewPr varScale="1">
        <p:scale>
          <a:sx n="75" d="100"/>
          <a:sy n="75" d="100"/>
        </p:scale>
        <p:origin x="2532" y="66"/>
      </p:cViewPr>
      <p:guideLst>
        <p:guide orient="horz" pos="12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</a:t>
            </a:r>
            <a:r>
              <a:rPr lang="en-US" altLang="ko-KR" dirty="0"/>
              <a:t>Reactor </a:t>
            </a:r>
            <a:r>
              <a:rPr lang="ko-KR" altLang="en-US" dirty="0"/>
              <a:t>기반으로 만들었던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어플리케이션을 </a:t>
            </a:r>
            <a:r>
              <a:rPr lang="en-US" altLang="ko-KR" dirty="0"/>
              <a:t>Kotlin Coroutine </a:t>
            </a:r>
            <a:r>
              <a:rPr lang="ko-KR" altLang="en-US" dirty="0"/>
              <a:t>기반으로 다시 구현해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 </a:t>
            </a:r>
            <a:r>
              <a:rPr lang="ko-KR" altLang="en-US" dirty="0"/>
              <a:t>실습을 통해 여러분도 차이점을 느끼셨을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나중가면 난이도가 </a:t>
            </a:r>
            <a:r>
              <a:rPr lang="ko-KR" altLang="en-US" dirty="0" err="1"/>
              <a:t>비슷해진다</a:t>
            </a:r>
            <a:r>
              <a:rPr lang="ko-KR" altLang="en-US" dirty="0"/>
              <a:t> 해도</a:t>
            </a:r>
            <a:r>
              <a:rPr lang="en-US" altLang="ko-KR" dirty="0"/>
              <a:t>, </a:t>
            </a:r>
            <a:r>
              <a:rPr lang="ko-KR" altLang="en-US" dirty="0"/>
              <a:t>저라면 당장 현업에 적용하기 쉬운 </a:t>
            </a:r>
            <a:r>
              <a:rPr lang="en-US" altLang="ko-KR" dirty="0"/>
              <a:t>coroutine </a:t>
            </a:r>
            <a:r>
              <a:rPr lang="ko-KR" altLang="en-US" dirty="0"/>
              <a:t>을 선택할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게다가 </a:t>
            </a:r>
            <a:r>
              <a:rPr lang="en-US" altLang="ko-KR" dirty="0"/>
              <a:t>Spring </a:t>
            </a:r>
            <a:r>
              <a:rPr lang="ko-KR" altLang="en-US" dirty="0"/>
              <a:t>도 </a:t>
            </a:r>
            <a:r>
              <a:rPr lang="en-US" altLang="ko-KR" dirty="0"/>
              <a:t>2019.11.04, 5.2 </a:t>
            </a:r>
            <a:r>
              <a:rPr lang="ko-KR" altLang="en-US" dirty="0"/>
              <a:t>버전부터 </a:t>
            </a:r>
            <a:r>
              <a:rPr lang="en-US" altLang="ko-KR" dirty="0"/>
              <a:t>coroutine </a:t>
            </a:r>
            <a:r>
              <a:rPr lang="ko-KR" altLang="en-US" dirty="0"/>
              <a:t>을 본격적으로 지원하기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코루틴은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있는 구성요소라고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핵심 키워드는 바로 </a:t>
            </a:r>
            <a:r>
              <a:rPr lang="en-US" altLang="ko-KR" dirty="0" err="1"/>
              <a:t>suspendable</a:t>
            </a:r>
            <a:r>
              <a:rPr lang="en-US" altLang="ko-KR" dirty="0"/>
              <a:t>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비선점형 멀티 </a:t>
            </a:r>
            <a:r>
              <a:rPr lang="ko-KR" altLang="en-US" dirty="0" err="1"/>
              <a:t>테스킹</a:t>
            </a:r>
            <a:r>
              <a:rPr lang="en-US" altLang="ko-KR" dirty="0"/>
              <a:t>… </a:t>
            </a:r>
            <a:r>
              <a:rPr lang="ko-KR" altLang="en-US" dirty="0"/>
              <a:t>저희가 아는 </a:t>
            </a:r>
            <a:r>
              <a:rPr lang="en-US" altLang="ko-KR" dirty="0"/>
              <a:t>Async non-block </a:t>
            </a:r>
            <a:r>
              <a:rPr lang="ko-KR" altLang="en-US" dirty="0"/>
              <a:t>방식이에요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1958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멜빈</a:t>
            </a:r>
            <a:r>
              <a:rPr lang="ko-KR" altLang="en-US" dirty="0"/>
              <a:t> </a:t>
            </a:r>
            <a:r>
              <a:rPr lang="ko-KR" altLang="en-US" dirty="0" err="1"/>
              <a:t>콘웨이에</a:t>
            </a:r>
            <a:r>
              <a:rPr lang="ko-KR" altLang="en-US" dirty="0"/>
              <a:t> 의해 명명되었다고 하는데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이란 개념</a:t>
            </a:r>
            <a:r>
              <a:rPr lang="en-US" altLang="ko-KR" dirty="0"/>
              <a:t>… </a:t>
            </a:r>
            <a:r>
              <a:rPr lang="ko-KR" altLang="en-US" dirty="0"/>
              <a:t>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에서 만든 게 아니라</a:t>
            </a:r>
            <a:r>
              <a:rPr lang="en-US" altLang="ko-KR" dirty="0"/>
              <a:t>, </a:t>
            </a:r>
            <a:r>
              <a:rPr lang="ko-KR" altLang="en-US" dirty="0"/>
              <a:t>역사가 나름 오래 된 개념이네요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en-US" altLang="ko-KR" b="1" u="sng" dirty="0"/>
              <a:t>Java </a:t>
            </a:r>
            <a:r>
              <a:rPr lang="ko-KR" altLang="en-US" b="1" u="sng" dirty="0"/>
              <a:t>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빼고</a:t>
            </a:r>
            <a:r>
              <a:rPr lang="en-US" altLang="ko-KR" dirty="0"/>
              <a:t>, </a:t>
            </a:r>
            <a:r>
              <a:rPr lang="ko-KR" altLang="en-US" dirty="0"/>
              <a:t>정말로 다양한 언어에서 지원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</a:t>
            </a:r>
            <a:r>
              <a:rPr lang="ko-KR" altLang="en-US" dirty="0"/>
              <a:t>의 중요한 키워드는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있다는 건데요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함수가 어떤 식으로 일시 정지하고 재개되는지</a:t>
            </a:r>
            <a:r>
              <a:rPr lang="en-US" altLang="ko-KR" dirty="0"/>
              <a:t>, CPS </a:t>
            </a:r>
            <a:r>
              <a:rPr lang="ko-KR" altLang="en-US" dirty="0"/>
              <a:t>패턴을 통해 동작 메커니즘을 말씀드리겠습니다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CPS, Continuation Passing Style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함수의 인자를 </a:t>
            </a:r>
            <a:r>
              <a:rPr lang="en-US" altLang="ko-KR" dirty="0"/>
              <a:t>continuation </a:t>
            </a:r>
            <a:r>
              <a:rPr lang="ko-KR" altLang="en-US" dirty="0"/>
              <a:t>이란 함수로 전달하는 패턴입니다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5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예제로 </a:t>
            </a:r>
            <a:r>
              <a:rPr lang="ko-KR" altLang="en-US" dirty="0" err="1"/>
              <a:t>설명드려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함수를 컴파일하면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Kotlin </a:t>
            </a:r>
            <a:r>
              <a:rPr lang="ko-KR" altLang="en-US" dirty="0"/>
              <a:t>컴파일러는 함수를 이렇게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주입되는 형태로 함수를 변형시켜요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delay </a:t>
            </a:r>
            <a:r>
              <a:rPr lang="ko-KR" altLang="en-US" dirty="0"/>
              <a:t>함수는 또 다른 </a:t>
            </a:r>
            <a:r>
              <a:rPr lang="en-US" altLang="ko-KR" dirty="0"/>
              <a:t>suspend </a:t>
            </a:r>
            <a:r>
              <a:rPr lang="ko-KR" altLang="en-US" dirty="0"/>
              <a:t>함수이고요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제어하기 위해 </a:t>
            </a:r>
            <a:r>
              <a:rPr lang="ko-KR" altLang="en-US" dirty="0" err="1"/>
              <a:t>태깅을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주관합니다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 err="1"/>
              <a:t>코드에요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보기 쉽게 작성해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Reactor </a:t>
            </a:r>
            <a:r>
              <a:rPr lang="ko-KR" altLang="en-US" dirty="0"/>
              <a:t>홈페이지에 있는 내용을 그대로 가져와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ko-KR" altLang="en-US" dirty="0"/>
              <a:t>여기서 주목할 점은</a:t>
            </a:r>
            <a:r>
              <a:rPr lang="en-US" altLang="ko-KR" dirty="0"/>
              <a:t>, </a:t>
            </a:r>
            <a:r>
              <a:rPr lang="ko-KR" altLang="en-US" dirty="0"/>
              <a:t>글 어디에도 쉽다는 이야기가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거의 유사하죠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 err="1"/>
              <a:t>코틀린</a:t>
            </a:r>
            <a:r>
              <a:rPr lang="ko-KR" altLang="en-US" dirty="0"/>
              <a:t> 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코루틴</a:t>
            </a:r>
            <a:r>
              <a:rPr lang="ko-KR" altLang="en-US" dirty="0"/>
              <a:t>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 </a:t>
            </a:r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전달되기 때문에</a:t>
            </a:r>
            <a:r>
              <a:rPr lang="en-US" altLang="ko-KR" dirty="0"/>
              <a:t>, 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기반으로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어플리케이션을 구현해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9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에서 지원하기 시작했습니다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기반의 </a:t>
            </a:r>
            <a:r>
              <a:rPr lang="en-US" altLang="ko-KR" dirty="0"/>
              <a:t>flow </a:t>
            </a:r>
            <a:r>
              <a:rPr lang="ko-KR" altLang="en-US" dirty="0" err="1"/>
              <a:t>어딘가에서</a:t>
            </a:r>
            <a:r>
              <a:rPr lang="ko-KR" altLang="en-US" dirty="0"/>
              <a:t> </a:t>
            </a:r>
            <a:r>
              <a:rPr lang="en-US" altLang="ko-KR" dirty="0"/>
              <a:t>coroutine </a:t>
            </a:r>
            <a:r>
              <a:rPr lang="ko-KR" altLang="en-US" dirty="0"/>
              <a:t>함수를 </a:t>
            </a:r>
            <a:r>
              <a:rPr lang="ko-KR" altLang="en-US" dirty="0" err="1"/>
              <a:t>바꿔치기</a:t>
            </a:r>
            <a:r>
              <a:rPr lang="ko-KR" altLang="en-US" dirty="0"/>
              <a:t> 하는 방식인데요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 </a:t>
            </a:r>
            <a:r>
              <a:rPr lang="ko-KR" altLang="en-US" dirty="0"/>
              <a:t>설명 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7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6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6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</a:t>
            </a:r>
            <a:r>
              <a:rPr lang="en-US" altLang="ko-KR" dirty="0"/>
              <a:t>, </a:t>
            </a:r>
            <a:r>
              <a:rPr lang="ko-KR" altLang="en-US" dirty="0"/>
              <a:t>이제 익숙하시죠 </a:t>
            </a:r>
            <a:r>
              <a:rPr lang="en-US" altLang="ko-KR" dirty="0"/>
              <a:t>? ^-^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14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환경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6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챕터에서 구현했던 테스트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chain </a:t>
            </a:r>
            <a:r>
              <a:rPr lang="ko-KR" altLang="en-US" dirty="0"/>
              <a:t>은 바로 이전 </a:t>
            </a:r>
            <a:r>
              <a:rPr lang="en-US" altLang="ko-KR" dirty="0"/>
              <a:t>chain</a:t>
            </a:r>
            <a:r>
              <a:rPr lang="ko-KR" altLang="en-US" dirty="0"/>
              <a:t>의 결과만 알 수 있기 때문에</a:t>
            </a:r>
            <a:r>
              <a:rPr lang="en-US" altLang="ko-KR" dirty="0"/>
              <a:t>, </a:t>
            </a:r>
            <a:r>
              <a:rPr lang="ko-KR" altLang="en-US" dirty="0"/>
              <a:t>모양이 깔끔하게 떨어지질 않고 장풍 코드가 나왔었죠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68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 err="1"/>
              <a:t>webflux</a:t>
            </a:r>
            <a:r>
              <a:rPr lang="en-US" altLang="ko-KR" dirty="0"/>
              <a:t> coroutine API </a:t>
            </a:r>
            <a:r>
              <a:rPr lang="ko-KR" altLang="en-US" dirty="0"/>
              <a:t>서버 본격적으로 구현해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0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world</a:t>
            </a:r>
            <a:r>
              <a:rPr lang="ko-KR" altLang="en-US" dirty="0"/>
              <a:t>를 </a:t>
            </a:r>
            <a:r>
              <a:rPr lang="en-US" altLang="ko-KR" dirty="0"/>
              <a:t>coroutine API</a:t>
            </a:r>
            <a:r>
              <a:rPr lang="ko-KR" altLang="en-US" dirty="0"/>
              <a:t>로 구현해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70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CRUD </a:t>
            </a:r>
            <a:r>
              <a:rPr lang="ko-KR" altLang="en-US" dirty="0"/>
              <a:t>서비스를 구현해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3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통합 테스트 실행을 위해 오류를 수정해 보겠습니다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48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 기존과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1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억지로 </a:t>
            </a:r>
            <a:r>
              <a:rPr lang="en-US" altLang="ko-KR" dirty="0"/>
              <a:t>chaining </a:t>
            </a:r>
            <a:r>
              <a:rPr lang="ko-KR" altLang="en-US" dirty="0"/>
              <a:t>형태로 만들고자</a:t>
            </a:r>
            <a:r>
              <a:rPr lang="en-US" altLang="ko-KR" dirty="0"/>
              <a:t>, </a:t>
            </a:r>
            <a:r>
              <a:rPr lang="ko-KR" altLang="en-US" dirty="0"/>
              <a:t>파라미터들을 묶어서 끌고 다녀 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코드는 오히려 더 </a:t>
            </a:r>
            <a:r>
              <a:rPr lang="ko-KR" altLang="en-US" dirty="0" err="1"/>
              <a:t>복잡해져</a:t>
            </a:r>
            <a:r>
              <a:rPr lang="ko-KR" altLang="en-US" dirty="0"/>
              <a:t> 버렸죠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8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예시를 </a:t>
            </a:r>
            <a:r>
              <a:rPr lang="ko-KR" altLang="en-US" dirty="0" err="1"/>
              <a:t>들어볼께요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잠자고 있는 예금을 가져오는 함수를 만들어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함수로 </a:t>
            </a:r>
            <a:r>
              <a:rPr lang="ko-KR" altLang="en-US" dirty="0" err="1"/>
              <a:t>바꿔볼께요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함수로 바꾸고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하나은행과 카카오뱅크 잔액조회는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결과를 모두 가져오면</a:t>
            </a:r>
            <a:r>
              <a:rPr lang="en-US" altLang="ko-KR" dirty="0"/>
              <a:t>,</a:t>
            </a:r>
            <a:r>
              <a:rPr lang="ko-KR" altLang="en-US" dirty="0"/>
              <a:t> 그 때 잔액을 합쳐주면 </a:t>
            </a:r>
            <a:r>
              <a:rPr lang="ko-KR" altLang="en-US" dirty="0" err="1"/>
              <a:t>될꺼에요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의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잔액이 있어도 조회를 </a:t>
            </a:r>
            <a:r>
              <a:rPr lang="ko-KR" altLang="en-US" dirty="0" err="1"/>
              <a:t>안합니다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로직에서 비즈니스 로직은 여기 뿐입니다</a:t>
            </a:r>
            <a:r>
              <a:rPr lang="en-US" altLang="ko-KR" dirty="0"/>
              <a:t>. &lt;&lt;</a:t>
            </a:r>
            <a:r>
              <a:rPr lang="ko-KR" altLang="en-US" dirty="0" err="1"/>
              <a:t>마킹해본다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</a:t>
            </a:r>
            <a:r>
              <a:rPr lang="ko-KR" altLang="en-US" dirty="0" err="1"/>
              <a:t>관련없는</a:t>
            </a:r>
            <a:r>
              <a:rPr lang="ko-KR" altLang="en-US" dirty="0"/>
              <a:t> 로직들이 너무 많이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</a:t>
            </a:r>
            <a:r>
              <a:rPr lang="en-US" altLang="ko-KR" dirty="0"/>
              <a:t>sync world </a:t>
            </a:r>
            <a:r>
              <a:rPr lang="ko-KR" altLang="en-US" dirty="0"/>
              <a:t>와의 통합이나</a:t>
            </a:r>
            <a:r>
              <a:rPr lang="en-US" altLang="ko-KR" dirty="0"/>
              <a:t>, </a:t>
            </a:r>
            <a:r>
              <a:rPr lang="ko-KR" altLang="en-US" dirty="0"/>
              <a:t>무한루프 제어 등이 까다롭기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세상에 나온 지 이제 </a:t>
            </a:r>
            <a:r>
              <a:rPr lang="en-US" altLang="ko-KR" dirty="0"/>
              <a:t>10</a:t>
            </a:r>
            <a:r>
              <a:rPr lang="ko-KR" altLang="en-US" dirty="0"/>
              <a:t>년이 되갑니다만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그럼 대안이 있느냐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있습니다</a:t>
            </a:r>
            <a:r>
              <a:rPr lang="en-US" altLang="ko-KR" dirty="0"/>
              <a:t>. </a:t>
            </a:r>
            <a:r>
              <a:rPr lang="ko-KR" altLang="en-US" dirty="0"/>
              <a:t>바로 이번 챕터의 주제인 </a:t>
            </a:r>
            <a:r>
              <a:rPr lang="en-US" altLang="ko-KR" dirty="0"/>
              <a:t>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모드로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</a:t>
            </a:r>
            <a:r>
              <a:rPr lang="ko-KR" altLang="en-US" dirty="0"/>
              <a:t> 코드와 차이가 거의 없습니다</a:t>
            </a:r>
            <a:r>
              <a:rPr lang="en-US" altLang="ko-KR" dirty="0"/>
              <a:t>.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</a:t>
            </a:r>
            <a:r>
              <a:rPr lang="ko-KR" altLang="en-US" dirty="0" err="1"/>
              <a:t>전부거든요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정말 간결하죠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가 그럼 쓸모 업냐 하면 </a:t>
            </a:r>
            <a:r>
              <a:rPr lang="en-US" altLang="ko-KR" dirty="0"/>
              <a:t>? </a:t>
            </a:r>
            <a:r>
              <a:rPr lang="ko-KR" altLang="en-US" dirty="0"/>
              <a:t>그건 절대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서로 지향하는 바가 다를 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ko-KR" altLang="en-US" dirty="0" err="1"/>
              <a:t>논블로킹</a:t>
            </a:r>
            <a:r>
              <a:rPr lang="ko-KR" altLang="en-US" dirty="0"/>
              <a:t> 뿐만 아니라 </a:t>
            </a:r>
            <a:r>
              <a:rPr lang="en-US" altLang="ko-KR" dirty="0"/>
              <a:t>pub/sub</a:t>
            </a:r>
            <a:r>
              <a:rPr lang="ko-KR" altLang="en-US" dirty="0"/>
              <a:t>간 배압 조절 기능이 있어서</a:t>
            </a:r>
            <a:r>
              <a:rPr lang="en-US" altLang="ko-KR" dirty="0"/>
              <a:t>,</a:t>
            </a:r>
            <a:r>
              <a:rPr lang="ko-KR" altLang="en-US" dirty="0"/>
              <a:t> 궁극적으로 이벤트 </a:t>
            </a:r>
            <a:r>
              <a:rPr lang="ko-KR" altLang="en-US" dirty="0" err="1"/>
              <a:t>드리븐</a:t>
            </a:r>
            <a:r>
              <a:rPr lang="ko-KR" altLang="en-US" dirty="0"/>
              <a:t> 프로그래밍을 가능케 하고요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은 필요에 따라 일시 정지할 수 있는 프로그래밍을 통해</a:t>
            </a:r>
            <a:r>
              <a:rPr lang="en-US" altLang="ko-KR" dirty="0"/>
              <a:t>,</a:t>
            </a:r>
            <a:r>
              <a:rPr lang="ko-KR" altLang="en-US" dirty="0"/>
              <a:t> 궁극적으로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유휴시간을 최소화 </a:t>
            </a:r>
            <a:r>
              <a:rPr lang="ko-KR" altLang="en-US" dirty="0" err="1"/>
              <a:t>하려는게</a:t>
            </a:r>
            <a:r>
              <a:rPr lang="ko-KR" altLang="en-US" dirty="0"/>
              <a:t> 목적입니다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9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karnokd/status/97973272315268710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BD%94%EB%A3%A8%ED%8B%B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Corout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test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test.io/docs/extensions/spr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Learning Curve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7" y="1795345"/>
            <a:ext cx="4224963" cy="318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BFAF-A75A-10F4-5AD1-1A45773399E4}"/>
              </a:ext>
            </a:extLst>
          </p:cNvPr>
          <p:cNvSpPr txBox="1"/>
          <p:nvPr/>
        </p:nvSpPr>
        <p:spPr>
          <a:xfrm>
            <a:off x="5018049" y="4662935"/>
            <a:ext cx="412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4"/>
              </a:rPr>
              <a:t>https://twitter.com/akarnokd/status/979732723152687106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EA06B-8368-6910-66E9-55387357E1D8}"/>
              </a:ext>
            </a:extLst>
          </p:cNvPr>
          <p:cNvSpPr txBox="1"/>
          <p:nvPr/>
        </p:nvSpPr>
        <p:spPr>
          <a:xfrm>
            <a:off x="5319132" y="4401325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2018.03.30, Davie </a:t>
            </a:r>
            <a:r>
              <a:rPr lang="en-US" altLang="ko-KR" sz="1100" dirty="0" err="1"/>
              <a:t>Karnok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11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 !</a:t>
            </a:r>
          </a:p>
          <a:p>
            <a:pPr lvl="1"/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en-US" altLang="ko-KR" baseline="30000" dirty="0"/>
              <a:t>suspend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en-US" altLang="ko-KR" baseline="30000" dirty="0"/>
              <a:t>resume</a:t>
            </a:r>
            <a:r>
              <a:rPr lang="ko-KR" altLang="en-US" dirty="0"/>
              <a:t>할 수 있는 구성요소</a:t>
            </a:r>
            <a:endParaRPr lang="en-US" altLang="ko-KR" dirty="0"/>
          </a:p>
          <a:p>
            <a:pPr lvl="2"/>
            <a:r>
              <a:rPr lang="en-US" altLang="ko-KR" dirty="0"/>
              <a:t>an instance of </a:t>
            </a:r>
            <a:r>
              <a:rPr lang="en-US" altLang="ko-KR" b="1" u="sng" dirty="0" err="1"/>
              <a:t>suspendable</a:t>
            </a:r>
            <a:r>
              <a:rPr lang="en-US" altLang="ko-KR" dirty="0"/>
              <a:t> computation</a:t>
            </a:r>
          </a:p>
          <a:p>
            <a:pPr lvl="1"/>
            <a:r>
              <a:rPr lang="ko-KR" altLang="en-US" dirty="0"/>
              <a:t>비선점형 </a:t>
            </a:r>
            <a:r>
              <a:rPr lang="en-US" altLang="ko-KR" dirty="0"/>
              <a:t>Multi-Tasking</a:t>
            </a:r>
            <a:r>
              <a:rPr lang="ko-KR" altLang="en-US" dirty="0"/>
              <a:t> </a:t>
            </a:r>
            <a:r>
              <a:rPr lang="en-US" altLang="ko-KR" dirty="0"/>
              <a:t>(≠ Multi-Thread)</a:t>
            </a:r>
          </a:p>
          <a:p>
            <a:pPr lvl="2"/>
            <a:r>
              <a:rPr lang="en-US" altLang="ko-KR" dirty="0"/>
              <a:t>Blocking</a:t>
            </a:r>
            <a:r>
              <a:rPr lang="ko-KR" altLang="en-US" dirty="0"/>
              <a:t> 작업을 기다리는 동안 다른 작업을 먼저 처리함으로써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의 유휴 시간 최소화</a:t>
            </a:r>
            <a:endParaRPr lang="en-US" altLang="ko-KR" dirty="0"/>
          </a:p>
          <a:p>
            <a:pPr lvl="1"/>
            <a:r>
              <a:rPr lang="en-US" altLang="ko-KR" dirty="0"/>
              <a:t>named by Melvin Conway, 1958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8EF0-F1B6-612C-1FF1-0C3E619F2ED5}"/>
              </a:ext>
            </a:extLst>
          </p:cNvPr>
          <p:cNvSpPr txBox="1"/>
          <p:nvPr/>
        </p:nvSpPr>
        <p:spPr>
          <a:xfrm>
            <a:off x="713678" y="47736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3"/>
              </a:rPr>
              <a:t>https://namu.wiki/w/</a:t>
            </a:r>
            <a:r>
              <a:rPr lang="ko-KR" altLang="en-US" sz="1400" dirty="0" err="1">
                <a:effectLst/>
                <a:hlinkClick r:id="rId3"/>
              </a:rPr>
              <a:t>코루틴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8D164-C829-DEA2-D970-00F7ABEEBE6C}"/>
              </a:ext>
            </a:extLst>
          </p:cNvPr>
          <p:cNvSpPr txBox="1"/>
          <p:nvPr/>
        </p:nvSpPr>
        <p:spPr>
          <a:xfrm>
            <a:off x="713678" y="44318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4"/>
              </a:rPr>
              <a:t>https://en.wikipedia.org/wiki/Coroutine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21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3943350" cy="397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CPS (Continuation Passing Style)</a:t>
            </a:r>
          </a:p>
          <a:p>
            <a:pPr lvl="1"/>
            <a:r>
              <a:rPr lang="ko-KR" altLang="en-US" dirty="0"/>
              <a:t>함수의 인자를 함수</a:t>
            </a:r>
            <a:r>
              <a:rPr lang="en-US" altLang="ko-KR" dirty="0"/>
              <a:t>(Continuation)</a:t>
            </a:r>
            <a:r>
              <a:rPr lang="ko-KR" altLang="en-US" dirty="0"/>
              <a:t>로 전달하는 패턴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9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E7218-72D2-042B-A870-17F0678D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30565-47E2-335C-3021-5FB4AB6B7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는 다루기 쉽나요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동기식 코드와 작성방식이 약간 다를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초기에는 어려울 수 있으나 </a:t>
            </a:r>
            <a:r>
              <a:rPr lang="en-US" altLang="ko-KR" dirty="0"/>
              <a:t>Reactor</a:t>
            </a:r>
            <a:r>
              <a:rPr lang="ko-KR" altLang="en-US" dirty="0"/>
              <a:t>와 반응형 프로그래밍 패턴에 익숙해지면</a:t>
            </a:r>
            <a:br>
              <a:rPr lang="en-US" altLang="ko-KR" dirty="0"/>
            </a:br>
            <a:r>
              <a:rPr lang="ko-KR" altLang="en-US" dirty="0"/>
              <a:t>코드가 더욱 세련되고 확장성이 높아질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반응형 프로그래밍은 높은 성능과 확장성을 제공하여 대규모 어플리케이션을 만드는 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9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소개 및 환경구성</a:t>
            </a:r>
          </a:p>
        </p:txBody>
      </p:sp>
    </p:spTree>
    <p:extLst>
      <p:ext uri="{BB962C8B-B14F-4D97-AF65-F5344CB8AC3E}">
        <p14:creationId xmlns:p14="http://schemas.microsoft.com/office/powerpoint/2010/main" val="91238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for Coroutine</a:t>
            </a:r>
          </a:p>
          <a:p>
            <a:pPr lvl="1"/>
            <a:r>
              <a:rPr lang="en-US" altLang="ko-KR" dirty="0"/>
              <a:t>from Spring 5.2 (2019.11.04)</a:t>
            </a:r>
          </a:p>
          <a:p>
            <a:pPr lvl="2"/>
            <a:r>
              <a:rPr lang="en-US" altLang="ko-KR" sz="900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endParaRPr lang="en-US" altLang="ko-KR" sz="9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6889A-2B2E-FFC1-F0C3-2253F3FD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8" y="2493690"/>
            <a:ext cx="343816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2595964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2595963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2595962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33DFBA-225E-531E-87B2-2372B9D4E7C4}"/>
              </a:ext>
            </a:extLst>
          </p:cNvPr>
          <p:cNvSpPr/>
          <p:nvPr/>
        </p:nvSpPr>
        <p:spPr>
          <a:xfrm>
            <a:off x="5235084" y="2583235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HandlerAdaptor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2595962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2595961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577271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577270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3577270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577269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1F8DBF-C473-EF22-890A-CF096AF0A5B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58577" y="2799929"/>
            <a:ext cx="67650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2595963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3577270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2508643"/>
            <a:ext cx="1962615" cy="62198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BDAC5-87FB-624E-98EF-AA4F6BF48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97"/>
          <a:stretch/>
        </p:blipFill>
        <p:spPr>
          <a:xfrm>
            <a:off x="2863474" y="2466494"/>
            <a:ext cx="5716857" cy="21489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06DAFF-838B-16FD-66A3-571BD9B85C29}"/>
              </a:ext>
            </a:extLst>
          </p:cNvPr>
          <p:cNvSpPr/>
          <p:nvPr/>
        </p:nvSpPr>
        <p:spPr>
          <a:xfrm>
            <a:off x="3235326" y="3514725"/>
            <a:ext cx="3673474" cy="165100"/>
          </a:xfrm>
          <a:prstGeom prst="roundRect">
            <a:avLst/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313774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27EA3-015D-0355-8BEB-70BE8026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1" y="1924050"/>
            <a:ext cx="5715928" cy="30980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D2557A-CD7C-0EB9-1284-FCE0882A7845}"/>
              </a:ext>
            </a:extLst>
          </p:cNvPr>
          <p:cNvSpPr/>
          <p:nvPr/>
        </p:nvSpPr>
        <p:spPr>
          <a:xfrm>
            <a:off x="3257550" y="2612230"/>
            <a:ext cx="4160284" cy="554833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2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971691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DDB2-B33F-9B1A-0275-585849D1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 t="144" r="10736" b="52363"/>
          <a:stretch/>
        </p:blipFill>
        <p:spPr>
          <a:xfrm>
            <a:off x="2842261" y="2994660"/>
            <a:ext cx="5870161" cy="2058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6A4138-B57E-A05F-23DE-335C474B1551}"/>
              </a:ext>
            </a:extLst>
          </p:cNvPr>
          <p:cNvSpPr/>
          <p:nvPr/>
        </p:nvSpPr>
        <p:spPr>
          <a:xfrm>
            <a:off x="2960370" y="3835178"/>
            <a:ext cx="5657850" cy="630142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39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구현내용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D204B-5E6E-B41A-E4C9-3CF4ADB9FA39}"/>
              </a:ext>
            </a:extLst>
          </p:cNvPr>
          <p:cNvSpPr txBox="1"/>
          <p:nvPr/>
        </p:nvSpPr>
        <p:spPr>
          <a:xfrm>
            <a:off x="4572000" y="2014406"/>
            <a:ext cx="609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Spoqa Han Sans Neo Medium" pitchFamily="2" charset="-127"/>
                <a:ea typeface="Spoqa Han Sans Neo Medium" pitchFamily="2" charset="-127"/>
              </a:rPr>
              <a:t>API</a:t>
            </a:r>
            <a:endParaRPr lang="ko-KR" altLang="en-US" sz="21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9081F6-7C1F-033F-70EB-FE9BF669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3" y="2423854"/>
            <a:ext cx="4249311" cy="2522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E5B6E-1A60-94D9-187F-913C1399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3" y="2423854"/>
            <a:ext cx="3313233" cy="2522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81F25-AA1B-5D79-2481-6935028480F3}"/>
              </a:ext>
            </a:extLst>
          </p:cNvPr>
          <p:cNvSpPr txBox="1"/>
          <p:nvPr/>
        </p:nvSpPr>
        <p:spPr>
          <a:xfrm>
            <a:off x="831495" y="1981792"/>
            <a:ext cx="11785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Spoqa Han Sans Neo Medium" pitchFamily="2" charset="-127"/>
                <a:ea typeface="Spoqa Han Sans Neo Medium" pitchFamily="2" charset="-127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82459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initializr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https://start.spring.io</a:t>
            </a:r>
            <a:endParaRPr lang="en-US" altLang="ko-KR" dirty="0">
              <a:effectLst/>
            </a:endParaRPr>
          </a:p>
          <a:p>
            <a:pPr marL="685800" lvl="2" indent="0">
              <a:buNone/>
            </a:pPr>
            <a:r>
              <a:rPr lang="en-US" altLang="ko-KR" sz="300" b="0" i="0" dirty="0">
                <a:solidFill>
                  <a:srgbClr val="000000"/>
                </a:solidFill>
                <a:effectLst/>
                <a:latin typeface="Metropolis"/>
                <a:hlinkClick r:id="rId4"/>
              </a:rPr>
              <a:t>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</a:t>
            </a:r>
            <a:endParaRPr lang="en-US" altLang="ko-KR" sz="300" b="0" i="0" dirty="0">
              <a:solidFill>
                <a:srgbClr val="000000"/>
              </a:solidFill>
              <a:effectLst/>
              <a:latin typeface="Metropolis"/>
            </a:endParaRPr>
          </a:p>
          <a:p>
            <a:pPr lvl="2"/>
            <a:endParaRPr lang="en-US" altLang="ko-KR" sz="500" b="0" i="0" dirty="0">
              <a:solidFill>
                <a:srgbClr val="000000"/>
              </a:solidFill>
              <a:latin typeface="Metropolis"/>
            </a:endParaRPr>
          </a:p>
          <a:p>
            <a:pPr lvl="1"/>
            <a:endParaRPr lang="en-US" altLang="ko-KR" sz="800" b="0" i="0" dirty="0">
              <a:solidFill>
                <a:srgbClr val="000000"/>
              </a:solidFill>
              <a:effectLst/>
              <a:latin typeface="Metropolis"/>
            </a:endParaRP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2F4EEF-0499-B5EE-3E58-0D214E7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60" y="2366291"/>
            <a:ext cx="5423284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182F1-391D-AE78-AC04-213D1D88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6" y="1788042"/>
            <a:ext cx="7481997" cy="23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98468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Hello world </a:t>
            </a:r>
            <a:r>
              <a:rPr lang="en-US" altLang="ko-KR"/>
              <a:t>API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48712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CRUD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08519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Unit</a:t>
            </a:r>
            <a:r>
              <a:rPr lang="ko-KR" altLang="en-US" dirty="0"/>
              <a:t> 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Kotest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https://kotest.io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  <a:hlinkClick r:id="rId4"/>
              </a:rPr>
              <a:t>https://kotest.io/docs/extensions/spring.html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서비스 구현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7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7444-F403-A512-E3D5-2553C07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4" y="1771650"/>
            <a:ext cx="788670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815642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519047"/>
            <a:ext cx="646770" cy="1695541"/>
          </a:xfrm>
          <a:prstGeom prst="bentConnector3">
            <a:avLst>
              <a:gd name="adj1" fmla="val 1870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3" y="1735640"/>
            <a:ext cx="6474284" cy="30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 err="1"/>
              <a:t>Coffe</a:t>
            </a:r>
            <a:r>
              <a:rPr lang="en-US" altLang="ko-KR" dirty="0"/>
              <a:t> by 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다르다</a:t>
            </a:r>
            <a:endParaRPr lang="en-US" altLang="ko-KR" dirty="0"/>
          </a:p>
          <a:p>
            <a:pPr lvl="1"/>
            <a:r>
              <a:rPr lang="en-US" altLang="ko-KR" dirty="0"/>
              <a:t>Reactor</a:t>
            </a:r>
          </a:p>
          <a:p>
            <a:pPr lvl="2"/>
            <a:r>
              <a:rPr lang="en-US" altLang="ko-KR" dirty="0"/>
              <a:t>Non-Blocking IO + Backpressure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u="sng" dirty="0">
                <a:sym typeface="Wingdings" panose="05000000000000000000" pitchFamily="2" charset="2"/>
              </a:rPr>
              <a:t>Event Driven</a:t>
            </a:r>
            <a:r>
              <a:rPr lang="en-US" altLang="ko-KR" dirty="0">
                <a:sym typeface="Wingdings" panose="05000000000000000000" pitchFamily="2" charset="2"/>
              </a:rPr>
              <a:t> programming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Coroutine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Instance of </a:t>
            </a:r>
            <a:r>
              <a:rPr lang="en-US" altLang="ko-KR" b="1" u="sng" dirty="0" err="1">
                <a:sym typeface="Wingdings" panose="05000000000000000000" pitchFamily="2" charset="2"/>
              </a:rPr>
              <a:t>suspendable</a:t>
            </a:r>
            <a:r>
              <a:rPr lang="en-US" altLang="ko-KR" dirty="0">
                <a:sym typeface="Wingdings" panose="05000000000000000000" pitchFamily="2" charset="2"/>
              </a:rPr>
              <a:t> computation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6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1052</TotalTime>
  <Words>1693</Words>
  <Application>Microsoft Office PowerPoint</Application>
  <PresentationFormat>화면 슬라이드 쇼(16:9)</PresentationFormat>
  <Paragraphs>373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Metropolis</vt:lpstr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구현 (Spring Coroutine)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구현 실습</vt:lpstr>
      <vt:lpstr>Reactor 구현의 난점</vt:lpstr>
      <vt:lpstr>Reactor 구현의 난점</vt:lpstr>
      <vt:lpstr>비동기 서비스 구현 (Spring Coroutine)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비동기 서비스 구현 (Spring Coroutine)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비동기 서비스 구현 (Spring Coroutine)</vt:lpstr>
      <vt:lpstr>구현 실습</vt:lpstr>
      <vt:lpstr>구현 실습</vt:lpstr>
      <vt:lpstr>구현 실습</vt:lpstr>
      <vt:lpstr>Unit 테스트 (Kotest)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Jung Hwasu</cp:lastModifiedBy>
  <cp:revision>436</cp:revision>
  <dcterms:created xsi:type="dcterms:W3CDTF">2023-07-11T14:27:12Z</dcterms:created>
  <dcterms:modified xsi:type="dcterms:W3CDTF">2023-08-21T12:33:28Z</dcterms:modified>
</cp:coreProperties>
</file>